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ormorant Garamond Bold Italics" charset="1" panose="00000800000000000000"/>
      <p:regular r:id="rId19"/>
    </p:embeddedFont>
    <p:embeddedFont>
      <p:font typeface="Quicksand" charset="1" panose="00000000000000000000"/>
      <p:regular r:id="rId20"/>
    </p:embeddedFont>
    <p:embeddedFont>
      <p:font typeface="Arial Bold Italics" charset="1" panose="020B0802020202090204"/>
      <p:regular r:id="rId21"/>
    </p:embeddedFont>
    <p:embeddedFont>
      <p:font typeface="Quicksand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392534"/>
            <a:ext cx="18288000" cy="146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65"/>
              </a:lnSpc>
              <a:spcBef>
                <a:spcPct val="0"/>
              </a:spcBef>
            </a:pPr>
            <a:r>
              <a:rPr lang="en-US" b="true" sz="854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ROS - ROBOT OPERATION SYSTEM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7539" y="5063282"/>
            <a:ext cx="12812922" cy="257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4"/>
              </a:lnSpc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Samuel Sanchez</a:t>
            </a:r>
          </a:p>
          <a:p>
            <a:pPr algn="ctr">
              <a:lnSpc>
                <a:spcPts val="6844"/>
              </a:lnSpc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Simpi Yadav</a:t>
            </a:r>
          </a:p>
          <a:p>
            <a:pPr algn="ctr" marL="0" indent="0" lvl="0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Sheng-Hsiang Wang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99504" y="8371885"/>
            <a:ext cx="6988496" cy="52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25 June,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942" y="1031983"/>
            <a:ext cx="11805095" cy="921749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355291" y="6038650"/>
            <a:ext cx="810923" cy="81092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99709"/>
            <a:ext cx="1153752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5291" y="1891916"/>
            <a:ext cx="5904009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Over the past year, sales for Warner &amp; Spencer have experienced a consistent decline, dropping month-on-month. The graphical representation of sales volumes reveals a noticeable downward trend, especially in the last quarter.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55291" y="7243014"/>
            <a:ext cx="810923" cy="8109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55291" y="8447377"/>
            <a:ext cx="810923" cy="8109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566225" y="6207891"/>
            <a:ext cx="46930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66225" y="7412255"/>
            <a:ext cx="46930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66225" y="8616619"/>
            <a:ext cx="469307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Product 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5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69551"/>
            <a:ext cx="7514133" cy="6330250"/>
            <a:chOff x="0" y="0"/>
            <a:chExt cx="1979031" cy="16672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9031" cy="1667227"/>
            </a:xfrm>
            <a:custGeom>
              <a:avLst/>
              <a:gdLst/>
              <a:ahLst/>
              <a:cxnLst/>
              <a:rect r="r" b="b" t="t" l="l"/>
              <a:pathLst>
                <a:path h="1667227" w="1979031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614681"/>
                  </a:lnTo>
                  <a:cubicBezTo>
                    <a:pt x="1979031" y="1628617"/>
                    <a:pt x="1973495" y="1641982"/>
                    <a:pt x="1963641" y="1651836"/>
                  </a:cubicBezTo>
                  <a:cubicBezTo>
                    <a:pt x="1953786" y="1661690"/>
                    <a:pt x="1940421" y="1667227"/>
                    <a:pt x="1926485" y="1667227"/>
                  </a:cubicBezTo>
                  <a:lnTo>
                    <a:pt x="52546" y="1667227"/>
                  </a:lnTo>
                  <a:cubicBezTo>
                    <a:pt x="38610" y="1667227"/>
                    <a:pt x="25245" y="1661690"/>
                    <a:pt x="15390" y="1651836"/>
                  </a:cubicBezTo>
                  <a:cubicBezTo>
                    <a:pt x="5536" y="1641982"/>
                    <a:pt x="0" y="1628617"/>
                    <a:pt x="0" y="1614681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979031" cy="1791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5614" y="3350195"/>
            <a:ext cx="8180306" cy="696896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9745167" y="3669551"/>
            <a:ext cx="7514133" cy="6260364"/>
            <a:chOff x="0" y="0"/>
            <a:chExt cx="1979031" cy="1648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79031" cy="1648820"/>
            </a:xfrm>
            <a:custGeom>
              <a:avLst/>
              <a:gdLst/>
              <a:ahLst/>
              <a:cxnLst/>
              <a:rect r="r" b="b" t="t" l="l"/>
              <a:pathLst>
                <a:path h="1648820" w="1979031">
                  <a:moveTo>
                    <a:pt x="52546" y="0"/>
                  </a:moveTo>
                  <a:lnTo>
                    <a:pt x="1926485" y="0"/>
                  </a:lnTo>
                  <a:cubicBezTo>
                    <a:pt x="1955505" y="0"/>
                    <a:pt x="1979031" y="23526"/>
                    <a:pt x="1979031" y="52546"/>
                  </a:cubicBezTo>
                  <a:lnTo>
                    <a:pt x="1979031" y="1596274"/>
                  </a:lnTo>
                  <a:cubicBezTo>
                    <a:pt x="1979031" y="1610210"/>
                    <a:pt x="1973495" y="1623575"/>
                    <a:pt x="1963641" y="1633430"/>
                  </a:cubicBezTo>
                  <a:cubicBezTo>
                    <a:pt x="1953786" y="1643284"/>
                    <a:pt x="1940421" y="1648820"/>
                    <a:pt x="1926485" y="1648820"/>
                  </a:cubicBezTo>
                  <a:lnTo>
                    <a:pt x="52546" y="1648820"/>
                  </a:lnTo>
                  <a:cubicBezTo>
                    <a:pt x="38610" y="1648820"/>
                    <a:pt x="25245" y="1643284"/>
                    <a:pt x="15390" y="1633430"/>
                  </a:cubicBezTo>
                  <a:cubicBezTo>
                    <a:pt x="5536" y="1623575"/>
                    <a:pt x="0" y="1610210"/>
                    <a:pt x="0" y="1596274"/>
                  </a:cubicBezTo>
                  <a:lnTo>
                    <a:pt x="0" y="52546"/>
                  </a:lnTo>
                  <a:cubicBezTo>
                    <a:pt x="0" y="23526"/>
                    <a:pt x="23526" y="0"/>
                    <a:pt x="525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979031" cy="177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04686" y="3305158"/>
            <a:ext cx="8395096" cy="698915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599709"/>
            <a:ext cx="1032659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34897"/>
            <a:ext cx="16230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Customers are unhappy with Warner &amp; Spencer's new packaging, which may be contributing to a decline in sales. Competitors offer better features and pricing, making it difficult for our product to stand out in the market.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99709"/>
            <a:ext cx="1153482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16256" y="4231184"/>
            <a:ext cx="1065548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7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By implementing a well-researched and innovative sales strategy, our goal is not only to boost immediate sales figures but also to establish a sustainable framework for continued growth and success.</a:t>
            </a:r>
          </a:p>
        </p:txBody>
      </p:sp>
      <p:sp>
        <p:nvSpPr>
          <p:cNvPr name="AutoShape 4" id="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2710" y="3369664"/>
            <a:ext cx="11402580" cy="31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9"/>
              </a:lnSpc>
              <a:spcBef>
                <a:spcPct val="0"/>
              </a:spcBef>
            </a:pPr>
            <a:r>
              <a:rPr lang="en-US" b="true" sz="18577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304001" y="11166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008400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65791" y="3494782"/>
            <a:ext cx="15593509" cy="34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3"/>
              </a:lnSpc>
            </a:pPr>
            <a:r>
              <a:rPr lang="en-US" sz="546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Controlling a vehicle with both MATLAB and Python by using one open-source system. </a:t>
            </a:r>
          </a:p>
          <a:p>
            <a:pPr algn="l" marL="0" indent="0" lvl="0">
              <a:lnSpc>
                <a:spcPts val="9283"/>
              </a:lnSpc>
            </a:pPr>
            <a:r>
              <a:rPr lang="en-US" sz="546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Would you try it?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229728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97880" y="83745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1198866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9223091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63754" y="3512617"/>
            <a:ext cx="9960491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00"/>
              </a:lnSpc>
            </a:pPr>
            <a:r>
              <a:rPr lang="en-US" sz="15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ROS2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04001" y="247055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4001" y="8019527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93893" y="15849"/>
            <a:ext cx="4194107" cy="10271151"/>
            <a:chOff x="0" y="0"/>
            <a:chExt cx="1104621" cy="2705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621" cy="2705159"/>
            </a:xfrm>
            <a:custGeom>
              <a:avLst/>
              <a:gdLst/>
              <a:ahLst/>
              <a:cxnLst/>
              <a:rect r="r" b="b" t="t" l="l"/>
              <a:pathLst>
                <a:path h="2705159" w="1104621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9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8974931"/>
            <a:ext cx="1905000" cy="283369"/>
          </a:xfrm>
          <a:custGeom>
            <a:avLst/>
            <a:gdLst/>
            <a:ahLst/>
            <a:cxnLst/>
            <a:rect r="r" b="b" t="t" l="l"/>
            <a:pathLst>
              <a:path h="283369" w="1905000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48203" y="1458992"/>
            <a:ext cx="10927335" cy="6187604"/>
          </a:xfrm>
          <a:custGeom>
            <a:avLst/>
            <a:gdLst/>
            <a:ahLst/>
            <a:cxnLst/>
            <a:rect r="r" b="b" t="t" l="l"/>
            <a:pathLst>
              <a:path h="6187604" w="10927335">
                <a:moveTo>
                  <a:pt x="0" y="0"/>
                </a:moveTo>
                <a:lnTo>
                  <a:pt x="10927336" y="0"/>
                </a:lnTo>
                <a:lnTo>
                  <a:pt x="10927336" y="6187604"/>
                </a:lnTo>
                <a:lnTo>
                  <a:pt x="0" y="6187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1515" y="3691850"/>
            <a:ext cx="2430639" cy="571200"/>
          </a:xfrm>
          <a:custGeom>
            <a:avLst/>
            <a:gdLst/>
            <a:ahLst/>
            <a:cxnLst/>
            <a:rect r="r" b="b" t="t" l="l"/>
            <a:pathLst>
              <a:path h="571200" w="2430639">
                <a:moveTo>
                  <a:pt x="0" y="0"/>
                </a:moveTo>
                <a:lnTo>
                  <a:pt x="2430639" y="0"/>
                </a:lnTo>
                <a:lnTo>
                  <a:pt x="2430639" y="571200"/>
                </a:lnTo>
                <a:lnTo>
                  <a:pt x="0" y="57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1546" y="8514586"/>
            <a:ext cx="1430825" cy="1318359"/>
          </a:xfrm>
          <a:custGeom>
            <a:avLst/>
            <a:gdLst/>
            <a:ahLst/>
            <a:cxnLst/>
            <a:rect r="r" b="b" t="t" l="l"/>
            <a:pathLst>
              <a:path h="1318359" w="1430825">
                <a:moveTo>
                  <a:pt x="0" y="0"/>
                </a:moveTo>
                <a:lnTo>
                  <a:pt x="1430826" y="0"/>
                </a:lnTo>
                <a:lnTo>
                  <a:pt x="1430826" y="1318359"/>
                </a:lnTo>
                <a:lnTo>
                  <a:pt x="0" y="131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03895" y="8514586"/>
            <a:ext cx="1256422" cy="1318359"/>
          </a:xfrm>
          <a:custGeom>
            <a:avLst/>
            <a:gdLst/>
            <a:ahLst/>
            <a:cxnLst/>
            <a:rect r="r" b="b" t="t" l="l"/>
            <a:pathLst>
              <a:path h="1318359" w="1256422">
                <a:moveTo>
                  <a:pt x="0" y="0"/>
                </a:moveTo>
                <a:lnTo>
                  <a:pt x="1256422" y="0"/>
                </a:lnTo>
                <a:lnTo>
                  <a:pt x="1256422" y="1318359"/>
                </a:lnTo>
                <a:lnTo>
                  <a:pt x="0" y="1318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22292" y="8060531"/>
            <a:ext cx="3364443" cy="2226469"/>
          </a:xfrm>
          <a:custGeom>
            <a:avLst/>
            <a:gdLst/>
            <a:ahLst/>
            <a:cxnLst/>
            <a:rect r="r" b="b" t="t" l="l"/>
            <a:pathLst>
              <a:path h="2226469" w="3364443">
                <a:moveTo>
                  <a:pt x="0" y="0"/>
                </a:moveTo>
                <a:lnTo>
                  <a:pt x="3364443" y="0"/>
                </a:lnTo>
                <a:lnTo>
                  <a:pt x="3364443" y="2226469"/>
                </a:lnTo>
                <a:lnTo>
                  <a:pt x="0" y="2226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66359"/>
            <a:ext cx="9390243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What is ROS2?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527" y="2675700"/>
            <a:ext cx="6887676" cy="422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</a:pPr>
            <a:r>
              <a:rPr lang="en-US" sz="39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ROS 2 is an open-source platform that enables different components of a robot to communicate and work together.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97931" y="3786950"/>
            <a:ext cx="277760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</a:pPr>
            <a:r>
              <a:rPr lang="en-US" b="true" sz="3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YouTuber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97931" y="6852846"/>
            <a:ext cx="277760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</a:pPr>
            <a:r>
              <a:rPr lang="en-US" b="true" sz="3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Audience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5196" y="6852846"/>
            <a:ext cx="277760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</a:pPr>
            <a:r>
              <a:rPr lang="en-US" b="true" sz="3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Audience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91515" y="4088575"/>
            <a:ext cx="2777608" cy="7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99"/>
              </a:lnSpc>
            </a:pPr>
            <a:r>
              <a:rPr lang="en-US" b="true" sz="39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Channel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95603" y="4108794"/>
            <a:ext cx="4344915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809824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7472" y="838959"/>
            <a:ext cx="5233056" cy="3990205"/>
          </a:xfrm>
          <a:custGeom>
            <a:avLst/>
            <a:gdLst/>
            <a:ahLst/>
            <a:cxnLst/>
            <a:rect r="r" b="b" t="t" l="l"/>
            <a:pathLst>
              <a:path h="3990205" w="5233056">
                <a:moveTo>
                  <a:pt x="0" y="0"/>
                </a:moveTo>
                <a:lnTo>
                  <a:pt x="5233056" y="0"/>
                </a:lnTo>
                <a:lnTo>
                  <a:pt x="5233056" y="3990205"/>
                </a:lnTo>
                <a:lnTo>
                  <a:pt x="0" y="399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33729" y="2834061"/>
            <a:ext cx="5125571" cy="3863399"/>
          </a:xfrm>
          <a:custGeom>
            <a:avLst/>
            <a:gdLst/>
            <a:ahLst/>
            <a:cxnLst/>
            <a:rect r="r" b="b" t="t" l="l"/>
            <a:pathLst>
              <a:path h="3863399" w="5125571">
                <a:moveTo>
                  <a:pt x="0" y="0"/>
                </a:moveTo>
                <a:lnTo>
                  <a:pt x="5125571" y="0"/>
                </a:lnTo>
                <a:lnTo>
                  <a:pt x="5125571" y="3863400"/>
                </a:lnTo>
                <a:lnTo>
                  <a:pt x="0" y="386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603" y="2575714"/>
            <a:ext cx="5348229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Stereo camera setup with dual IMX219 camera module and RPLiDAR A2 sensor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95269" y="2122959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Hardware Setup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94935" y="8105047"/>
            <a:ext cx="4344915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95269" y="7461280"/>
            <a:ext cx="534822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MATLAB or Python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4935" y="7008525"/>
            <a:ext cx="534822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ROS2 Environment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816259" y="6800072"/>
            <a:ext cx="2832600" cy="2609950"/>
          </a:xfrm>
          <a:custGeom>
            <a:avLst/>
            <a:gdLst/>
            <a:ahLst/>
            <a:cxnLst/>
            <a:rect r="r" b="b" t="t" l="l"/>
            <a:pathLst>
              <a:path h="2609950" w="2832600">
                <a:moveTo>
                  <a:pt x="0" y="0"/>
                </a:moveTo>
                <a:lnTo>
                  <a:pt x="2832600" y="0"/>
                </a:lnTo>
                <a:lnTo>
                  <a:pt x="2832600" y="2609950"/>
                </a:lnTo>
                <a:lnTo>
                  <a:pt x="0" y="2609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24928" y="6800072"/>
            <a:ext cx="2708801" cy="2842333"/>
          </a:xfrm>
          <a:custGeom>
            <a:avLst/>
            <a:gdLst/>
            <a:ahLst/>
            <a:cxnLst/>
            <a:rect r="r" b="b" t="t" l="l"/>
            <a:pathLst>
              <a:path h="2842333" w="2708801">
                <a:moveTo>
                  <a:pt x="0" y="0"/>
                </a:moveTo>
                <a:lnTo>
                  <a:pt x="2708801" y="0"/>
                </a:lnTo>
                <a:lnTo>
                  <a:pt x="2708801" y="2842333"/>
                </a:lnTo>
                <a:lnTo>
                  <a:pt x="0" y="284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99585" y="3249554"/>
            <a:ext cx="4716390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79303" y="714009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809824"/>
            <a:ext cx="1679997" cy="249900"/>
          </a:xfrm>
          <a:custGeom>
            <a:avLst/>
            <a:gdLst/>
            <a:ahLst/>
            <a:cxnLst/>
            <a:rect r="r" b="b" t="t" l="l"/>
            <a:pathLst>
              <a:path h="249900" w="1679997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09388" y="6641777"/>
            <a:ext cx="5376508" cy="2857209"/>
          </a:xfrm>
          <a:custGeom>
            <a:avLst/>
            <a:gdLst/>
            <a:ahLst/>
            <a:cxnLst/>
            <a:rect r="r" b="b" t="t" l="l"/>
            <a:pathLst>
              <a:path h="2857209" w="5376508">
                <a:moveTo>
                  <a:pt x="0" y="0"/>
                </a:moveTo>
                <a:lnTo>
                  <a:pt x="5376507" y="0"/>
                </a:lnTo>
                <a:lnTo>
                  <a:pt x="5376507" y="2857209"/>
                </a:lnTo>
                <a:lnTo>
                  <a:pt x="0" y="285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" t="0" r="-13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3901" y="7089707"/>
            <a:ext cx="6251312" cy="1961349"/>
          </a:xfrm>
          <a:custGeom>
            <a:avLst/>
            <a:gdLst/>
            <a:ahLst/>
            <a:cxnLst/>
            <a:rect r="r" b="b" t="t" l="l"/>
            <a:pathLst>
              <a:path h="1961349" w="6251312">
                <a:moveTo>
                  <a:pt x="0" y="0"/>
                </a:moveTo>
                <a:lnTo>
                  <a:pt x="6251311" y="0"/>
                </a:lnTo>
                <a:lnTo>
                  <a:pt x="6251311" y="1961349"/>
                </a:lnTo>
                <a:lnTo>
                  <a:pt x="0" y="1961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2532" y="6744449"/>
            <a:ext cx="4513812" cy="2651865"/>
          </a:xfrm>
          <a:custGeom>
            <a:avLst/>
            <a:gdLst/>
            <a:ahLst/>
            <a:cxnLst/>
            <a:rect r="r" b="b" t="t" l="l"/>
            <a:pathLst>
              <a:path h="2651865" w="4513812">
                <a:moveTo>
                  <a:pt x="0" y="0"/>
                </a:moveTo>
                <a:lnTo>
                  <a:pt x="4513812" y="0"/>
                </a:lnTo>
                <a:lnTo>
                  <a:pt x="4513812" y="2651865"/>
                </a:lnTo>
                <a:lnTo>
                  <a:pt x="0" y="2651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503901" y="6302364"/>
            <a:ext cx="4716390" cy="0"/>
          </a:xfrm>
          <a:prstGeom prst="line">
            <a:avLst/>
          </a:prstGeom>
          <a:ln cap="flat" w="57150">
            <a:solidFill>
              <a:srgbClr val="7994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420645" y="1990824"/>
            <a:ext cx="4716554" cy="2517461"/>
          </a:xfrm>
          <a:custGeom>
            <a:avLst/>
            <a:gdLst/>
            <a:ahLst/>
            <a:cxnLst/>
            <a:rect r="r" b="b" t="t" l="l"/>
            <a:pathLst>
              <a:path h="2517461" w="4716554">
                <a:moveTo>
                  <a:pt x="0" y="0"/>
                </a:moveTo>
                <a:lnTo>
                  <a:pt x="4716554" y="0"/>
                </a:lnTo>
                <a:lnTo>
                  <a:pt x="4716554" y="2517461"/>
                </a:lnTo>
                <a:lnTo>
                  <a:pt x="0" y="2517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4384" y="599709"/>
            <a:ext cx="1407206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Experiments and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9585" y="2398072"/>
            <a:ext cx="59774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LiDAR Data Acquisition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9585" y="5097134"/>
            <a:ext cx="5977468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Stereo Camera Image Reception on different platform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6761" y="2456695"/>
            <a:ext cx="5385764" cy="6426664"/>
            <a:chOff x="0" y="0"/>
            <a:chExt cx="1418473" cy="1692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5199" y="2877488"/>
            <a:ext cx="2348889" cy="2348889"/>
          </a:xfrm>
          <a:custGeom>
            <a:avLst/>
            <a:gdLst/>
            <a:ahLst/>
            <a:cxnLst/>
            <a:rect r="r" b="b" t="t" l="l"/>
            <a:pathLst>
              <a:path h="2348889" w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51118" y="2456695"/>
            <a:ext cx="5385764" cy="6426664"/>
            <a:chOff x="0" y="0"/>
            <a:chExt cx="1418473" cy="1692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984503" y="2877488"/>
            <a:ext cx="2318994" cy="2348889"/>
          </a:xfrm>
          <a:custGeom>
            <a:avLst/>
            <a:gdLst/>
            <a:ahLst/>
            <a:cxnLst/>
            <a:rect r="r" b="b" t="t" l="l"/>
            <a:pathLst>
              <a:path h="2348889" w="2318994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015475" y="2456695"/>
            <a:ext cx="5385764" cy="6426664"/>
            <a:chOff x="0" y="0"/>
            <a:chExt cx="1418473" cy="16926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8473" cy="1692619"/>
            </a:xfrm>
            <a:custGeom>
              <a:avLst/>
              <a:gdLst/>
              <a:ahLst/>
              <a:cxnLst/>
              <a:rect r="r" b="b" t="t" l="l"/>
              <a:pathLst>
                <a:path h="1692619" w="1418473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595029" y="3088463"/>
            <a:ext cx="2226655" cy="2226655"/>
          </a:xfrm>
          <a:custGeom>
            <a:avLst/>
            <a:gdLst/>
            <a:ahLst/>
            <a:cxnLst/>
            <a:rect r="r" b="b" t="t" l="l"/>
            <a:pathLst>
              <a:path h="2226655" w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599709"/>
            <a:ext cx="811530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919392"/>
            <a:ext cx="510188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Analyze sales performance, market trends, and consumer behavior.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Conduct a SWOT analysis of existing sales strategy.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580494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Analysis Phase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93057" y="5919392"/>
            <a:ext cx="5101887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Create new strategies using marketing, sales promotions,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Customer engagement to leverage strengths and opportunities.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93057" y="5580494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Strategy Development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57413" y="6222767"/>
            <a:ext cx="4496348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Create a timeline with milestones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 </a:t>
            </a: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responsibilities. Set KPIs to measure success.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57413" y="5880210"/>
            <a:ext cx="510188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Implementation Plan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4771" y="1809453"/>
            <a:ext cx="5539941" cy="7448847"/>
            <a:chOff x="0" y="0"/>
            <a:chExt cx="858282" cy="1154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82" cy="1154021"/>
            </a:xfrm>
            <a:custGeom>
              <a:avLst/>
              <a:gdLst/>
              <a:ahLst/>
              <a:cxnLst/>
              <a:rect r="r" b="b" t="t" l="l"/>
              <a:pathLst>
                <a:path h="1154021" w="858282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710" r="0" b="-57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9761" y="0"/>
            <a:ext cx="9838239" cy="10287000"/>
            <a:chOff x="0" y="0"/>
            <a:chExt cx="2591141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911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91141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99709"/>
            <a:ext cx="948074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Expected Outcomes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2617" y="2027481"/>
            <a:ext cx="860668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Target a 25% increase in sales over the next years.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Measure success by tracking sales metrics and revenue growth.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2617" y="7224263"/>
            <a:ext cx="8606683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Expand market reach by tapping into new demographics or geographical regions.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Strengthen brand presence through effective marketing campaigns.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2617" y="4613652"/>
            <a:ext cx="860668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Foster stronger relationships with customers through personalized engagement strategies.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Increase customer retention rates and loyalty.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2617" y="1561099"/>
            <a:ext cx="8606683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</a:pPr>
            <a:r>
              <a:rPr lang="en-US" b="true" sz="263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Increased Sales Figures: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2617" y="6714391"/>
            <a:ext cx="8606683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Enhanced Market Reach: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2617" y="4147270"/>
            <a:ext cx="8606683" cy="51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5"/>
              </a:lnSpc>
            </a:pPr>
            <a:r>
              <a:rPr lang="en-US" b="true" sz="2638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Improved Customer Engagement: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cap="flat" w="76200">
            <a:solidFill>
              <a:srgbClr val="0F46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60651" y="0"/>
            <a:ext cx="4627349" cy="10287000"/>
            <a:chOff x="0" y="0"/>
            <a:chExt cx="121872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87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726">
                  <a:moveTo>
                    <a:pt x="0" y="0"/>
                  </a:moveTo>
                  <a:lnTo>
                    <a:pt x="1218726" y="0"/>
                  </a:lnTo>
                  <a:lnTo>
                    <a:pt x="12187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1218726" cy="2833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15073" y="1684924"/>
            <a:ext cx="5344227" cy="7573376"/>
            <a:chOff x="0" y="0"/>
            <a:chExt cx="827961" cy="1173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61" cy="1173314"/>
            </a:xfrm>
            <a:custGeom>
              <a:avLst/>
              <a:gdLst/>
              <a:ahLst/>
              <a:cxnLst/>
              <a:rect r="r" b="b" t="t" l="l"/>
              <a:pathLst>
                <a:path h="1173314" w="827961">
                  <a:moveTo>
                    <a:pt x="33319" y="0"/>
                  </a:moveTo>
                  <a:lnTo>
                    <a:pt x="794642" y="0"/>
                  </a:lnTo>
                  <a:cubicBezTo>
                    <a:pt x="813043" y="0"/>
                    <a:pt x="827961" y="14917"/>
                    <a:pt x="827961" y="33319"/>
                  </a:cubicBezTo>
                  <a:lnTo>
                    <a:pt x="827961" y="1139995"/>
                  </a:lnTo>
                  <a:cubicBezTo>
                    <a:pt x="827961" y="1158397"/>
                    <a:pt x="813043" y="1173314"/>
                    <a:pt x="794642" y="1173314"/>
                  </a:cubicBezTo>
                  <a:lnTo>
                    <a:pt x="33319" y="1173314"/>
                  </a:lnTo>
                  <a:cubicBezTo>
                    <a:pt x="14917" y="1173314"/>
                    <a:pt x="0" y="1158397"/>
                    <a:pt x="0" y="1139995"/>
                  </a:cubicBezTo>
                  <a:lnTo>
                    <a:pt x="0" y="33319"/>
                  </a:lnTo>
                  <a:cubicBezTo>
                    <a:pt x="0" y="14917"/>
                    <a:pt x="14917" y="0"/>
                    <a:pt x="33319" y="0"/>
                  </a:cubicBezTo>
                  <a:close/>
                </a:path>
              </a:pathLst>
            </a:custGeom>
            <a:blipFill>
              <a:blip r:embed="rId2"/>
              <a:stretch>
                <a:fillRect l="-56349" t="0" r="-563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99709"/>
            <a:ext cx="57028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34248"/>
            <a:ext cx="1052775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Gather sales data, market research, and consumer feedback through surveys and analysis tools.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Utilize both primary and secondary research methods to gather comprehensive insights.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64290"/>
            <a:ext cx="1052775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Collaborate to generate innovative ideas for product positioning, pricing, and promotional campaigns.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Consider various channels such as online platforms, partnerships, and offline marketing.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694333"/>
            <a:ext cx="1052775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Pilot the proposed strategies on a smaller scale to assess their effectiveness.</a:t>
            </a:r>
          </a:p>
          <a:p>
            <a:pPr algn="l" marL="518160" indent="-259080" lvl="1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Gather feedback, iterate, and refine the strategies based on initial results.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14818"/>
            <a:ext cx="105277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Collection: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72598"/>
            <a:ext cx="1052775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Brainstorming Sessions: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102640"/>
            <a:ext cx="10527757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b="true" sz="2799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Testing and Refinement: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DAGq6-I8NdU</dc:identifier>
  <dcterms:modified xsi:type="dcterms:W3CDTF">2011-08-01T06:04:30Z</dcterms:modified>
  <cp:revision>1</cp:revision>
  <dc:title>Group Project</dc:title>
</cp:coreProperties>
</file>